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59" r:id="rId4"/>
    <p:sldId id="270" r:id="rId5"/>
    <p:sldId id="258" r:id="rId6"/>
    <p:sldId id="261" r:id="rId7"/>
    <p:sldId id="262" r:id="rId8"/>
    <p:sldId id="263" r:id="rId9"/>
    <p:sldId id="266" r:id="rId10"/>
    <p:sldId id="265" r:id="rId11"/>
    <p:sldId id="267" r:id="rId12"/>
    <p:sldId id="271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gradFill>
          <a:gsLst>
            <a:gs pos="6000">
              <a:schemeClr val="bg1"/>
            </a:gs>
            <a:gs pos="62000">
              <a:srgbClr val="5DCDFF"/>
            </a:gs>
            <a:gs pos="97000">
              <a:srgbClr val="8C62FF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0325F9ED-FB2E-4ADD-8962-42ED7470A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5479" r="30931" b="31085"/>
          <a:stretch/>
        </p:blipFill>
        <p:spPr>
          <a:xfrm>
            <a:off x="3323205" y="0"/>
            <a:ext cx="8868796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D5EE4-F580-40F4-BCB2-FA2D3F254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0518" y="1406419"/>
            <a:ext cx="5833281" cy="2227482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600">
                <a:solidFill>
                  <a:srgbClr val="00497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02E705D-C962-41AC-853C-CF8433608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0518" y="3713056"/>
            <a:ext cx="5833281" cy="1828800"/>
          </a:xfrm>
        </p:spPr>
        <p:txBody>
          <a:bodyPr anchor="ctr">
            <a:norm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rgbClr val="00497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25888C-A95E-4A1F-AA86-46AA5438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497A"/>
                </a:solidFill>
              </a:defRPr>
            </a:lvl1pPr>
          </a:lstStyle>
          <a:p>
            <a:fld id="{A9D64201-3424-416C-BFA5-A44E05FDAC8A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3BF629-A3BD-4A63-88E4-B4C92EA2C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497A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8217BE-D2B2-4E46-A31E-05CD31E3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97A"/>
                </a:solidFill>
              </a:defRPr>
            </a:lvl1pPr>
          </a:lstStyle>
          <a:p>
            <a:fld id="{128F485D-A1C8-4262-8C41-3DBE651BD97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D8005A1-155B-4DB1-875C-2838BFF3D9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0"/>
            <a:ext cx="2153465" cy="121132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9AD9452-0CC7-4848-B519-6D22F6986C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1" r="11861"/>
          <a:stretch/>
        </p:blipFill>
        <p:spPr>
          <a:xfrm>
            <a:off x="645730" y="980905"/>
            <a:ext cx="4874788" cy="5196502"/>
          </a:xfrm>
          <a:prstGeom prst="rect">
            <a:avLst/>
          </a:prstGeom>
        </p:spPr>
      </p:pic>
      <p:sp>
        <p:nvSpPr>
          <p:cNvPr id="12" name="Прямоугольный треугольник 11">
            <a:extLst>
              <a:ext uri="{FF2B5EF4-FFF2-40B4-BE49-F238E27FC236}">
                <a16:creationId xmlns:a16="http://schemas.microsoft.com/office/drawing/2014/main" id="{CFBF183B-B98F-497F-9D31-BA26CF15B95F}"/>
              </a:ext>
            </a:extLst>
          </p:cNvPr>
          <p:cNvSpPr/>
          <p:nvPr/>
        </p:nvSpPr>
        <p:spPr>
          <a:xfrm rot="8100000">
            <a:off x="813790" y="1079081"/>
            <a:ext cx="443552" cy="443552"/>
          </a:xfrm>
          <a:prstGeom prst="rtTriangle">
            <a:avLst/>
          </a:prstGeom>
          <a:noFill/>
          <a:ln w="8572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ECC510C8-6A8C-45FD-8F26-843E5DA58694}"/>
              </a:ext>
            </a:extLst>
          </p:cNvPr>
          <p:cNvSpPr/>
          <p:nvPr/>
        </p:nvSpPr>
        <p:spPr>
          <a:xfrm rot="8100000">
            <a:off x="724981" y="2206207"/>
            <a:ext cx="627903" cy="627903"/>
          </a:xfrm>
          <a:prstGeom prst="rtTriangle">
            <a:avLst/>
          </a:prstGeom>
          <a:noFill/>
          <a:ln w="8572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25A0F228-368F-4E72-AEFA-B8F7A2C64265}"/>
              </a:ext>
            </a:extLst>
          </p:cNvPr>
          <p:cNvSpPr/>
          <p:nvPr/>
        </p:nvSpPr>
        <p:spPr>
          <a:xfrm rot="13500000">
            <a:off x="4246229" y="1668722"/>
            <a:ext cx="627903" cy="627903"/>
          </a:xfrm>
          <a:prstGeom prst="rtTriangle">
            <a:avLst/>
          </a:prstGeom>
          <a:noFill/>
          <a:ln w="8572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ый треугольник 14">
            <a:extLst>
              <a:ext uri="{FF2B5EF4-FFF2-40B4-BE49-F238E27FC236}">
                <a16:creationId xmlns:a16="http://schemas.microsoft.com/office/drawing/2014/main" id="{789CF102-F384-4159-BBA3-C403C20908A9}"/>
              </a:ext>
            </a:extLst>
          </p:cNvPr>
          <p:cNvSpPr/>
          <p:nvPr/>
        </p:nvSpPr>
        <p:spPr>
          <a:xfrm rot="13500000">
            <a:off x="241646" y="5444620"/>
            <a:ext cx="627903" cy="627903"/>
          </a:xfrm>
          <a:prstGeom prst="rtTriangle">
            <a:avLst/>
          </a:prstGeom>
          <a:noFill/>
          <a:ln w="8572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ый треугольник 15">
            <a:extLst>
              <a:ext uri="{FF2B5EF4-FFF2-40B4-BE49-F238E27FC236}">
                <a16:creationId xmlns:a16="http://schemas.microsoft.com/office/drawing/2014/main" id="{AF8265A1-CAD2-4652-B16C-F2E19FD81F2F}"/>
              </a:ext>
            </a:extLst>
          </p:cNvPr>
          <p:cNvSpPr/>
          <p:nvPr/>
        </p:nvSpPr>
        <p:spPr>
          <a:xfrm rot="8100000">
            <a:off x="3490418" y="718813"/>
            <a:ext cx="340269" cy="340269"/>
          </a:xfrm>
          <a:prstGeom prst="rtTriangle">
            <a:avLst/>
          </a:prstGeom>
          <a:noFill/>
          <a:ln w="85725">
            <a:gradFill>
              <a:gsLst>
                <a:gs pos="0">
                  <a:srgbClr val="CC5BAB"/>
                </a:gs>
                <a:gs pos="100000">
                  <a:srgbClr val="F9841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ый треугольник 16">
            <a:extLst>
              <a:ext uri="{FF2B5EF4-FFF2-40B4-BE49-F238E27FC236}">
                <a16:creationId xmlns:a16="http://schemas.microsoft.com/office/drawing/2014/main" id="{9B0330C4-C5DD-4328-9BC7-57E1A77F6C10}"/>
              </a:ext>
            </a:extLst>
          </p:cNvPr>
          <p:cNvSpPr/>
          <p:nvPr/>
        </p:nvSpPr>
        <p:spPr>
          <a:xfrm rot="8100000">
            <a:off x="3688713" y="5151587"/>
            <a:ext cx="340269" cy="340269"/>
          </a:xfrm>
          <a:prstGeom prst="rtTriangle">
            <a:avLst/>
          </a:prstGeom>
          <a:noFill/>
          <a:ln w="85725">
            <a:gradFill>
              <a:gsLst>
                <a:gs pos="0">
                  <a:srgbClr val="CC5BAB"/>
                </a:gs>
                <a:gs pos="100000">
                  <a:srgbClr val="F9841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46B80265-DFAF-44E4-9B95-A2E492A32C17}"/>
              </a:ext>
            </a:extLst>
          </p:cNvPr>
          <p:cNvSpPr/>
          <p:nvPr/>
        </p:nvSpPr>
        <p:spPr>
          <a:xfrm>
            <a:off x="5853521" y="573125"/>
            <a:ext cx="556958" cy="75216"/>
          </a:xfrm>
          <a:custGeom>
            <a:avLst/>
            <a:gdLst>
              <a:gd name="connsiteX0" fmla="*/ 0 w 2122226"/>
              <a:gd name="connsiteY0" fmla="*/ 286603 h 286603"/>
              <a:gd name="connsiteX1" fmla="*/ 197892 w 2122226"/>
              <a:gd name="connsiteY1" fmla="*/ 6824 h 286603"/>
              <a:gd name="connsiteX2" fmla="*/ 470847 w 2122226"/>
              <a:gd name="connsiteY2" fmla="*/ 279779 h 286603"/>
              <a:gd name="connsiteX3" fmla="*/ 736978 w 2122226"/>
              <a:gd name="connsiteY3" fmla="*/ 13648 h 286603"/>
              <a:gd name="connsiteX4" fmla="*/ 975814 w 2122226"/>
              <a:gd name="connsiteY4" fmla="*/ 252484 h 286603"/>
              <a:gd name="connsiteX5" fmla="*/ 1228298 w 2122226"/>
              <a:gd name="connsiteY5" fmla="*/ 0 h 286603"/>
              <a:gd name="connsiteX6" fmla="*/ 1480782 w 2122226"/>
              <a:gd name="connsiteY6" fmla="*/ 252484 h 286603"/>
              <a:gd name="connsiteX7" fmla="*/ 1726442 w 2122226"/>
              <a:gd name="connsiteY7" fmla="*/ 6824 h 286603"/>
              <a:gd name="connsiteX8" fmla="*/ 1972102 w 2122226"/>
              <a:gd name="connsiteY8" fmla="*/ 252484 h 286603"/>
              <a:gd name="connsiteX9" fmla="*/ 2122226 w 2122226"/>
              <a:gd name="connsiteY9" fmla="*/ 20472 h 28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2226" h="286603">
                <a:moveTo>
                  <a:pt x="0" y="286603"/>
                </a:moveTo>
                <a:lnTo>
                  <a:pt x="197892" y="6824"/>
                </a:lnTo>
                <a:lnTo>
                  <a:pt x="470847" y="279779"/>
                </a:lnTo>
                <a:lnTo>
                  <a:pt x="736978" y="13648"/>
                </a:lnTo>
                <a:lnTo>
                  <a:pt x="975814" y="252484"/>
                </a:lnTo>
                <a:lnTo>
                  <a:pt x="1228298" y="0"/>
                </a:lnTo>
                <a:lnTo>
                  <a:pt x="1480782" y="252484"/>
                </a:lnTo>
                <a:lnTo>
                  <a:pt x="1726442" y="6824"/>
                </a:lnTo>
                <a:lnTo>
                  <a:pt x="1972102" y="252484"/>
                </a:lnTo>
                <a:lnTo>
                  <a:pt x="2122226" y="20472"/>
                </a:lnTo>
              </a:path>
            </a:pathLst>
          </a:custGeom>
          <a:noFill/>
          <a:ln w="34925">
            <a:gradFill>
              <a:gsLst>
                <a:gs pos="0">
                  <a:srgbClr val="00AFFF"/>
                </a:gs>
                <a:gs pos="100000">
                  <a:srgbClr val="8864FF"/>
                </a:gs>
              </a:gsLst>
              <a:lin ang="7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10C2B20E-A830-482D-9E71-F29AC39BF8FB}"/>
              </a:ext>
            </a:extLst>
          </p:cNvPr>
          <p:cNvSpPr/>
          <p:nvPr/>
        </p:nvSpPr>
        <p:spPr>
          <a:xfrm>
            <a:off x="1130668" y="3065167"/>
            <a:ext cx="556958" cy="75216"/>
          </a:xfrm>
          <a:custGeom>
            <a:avLst/>
            <a:gdLst>
              <a:gd name="connsiteX0" fmla="*/ 0 w 2122226"/>
              <a:gd name="connsiteY0" fmla="*/ 286603 h 286603"/>
              <a:gd name="connsiteX1" fmla="*/ 197892 w 2122226"/>
              <a:gd name="connsiteY1" fmla="*/ 6824 h 286603"/>
              <a:gd name="connsiteX2" fmla="*/ 470847 w 2122226"/>
              <a:gd name="connsiteY2" fmla="*/ 279779 h 286603"/>
              <a:gd name="connsiteX3" fmla="*/ 736978 w 2122226"/>
              <a:gd name="connsiteY3" fmla="*/ 13648 h 286603"/>
              <a:gd name="connsiteX4" fmla="*/ 975814 w 2122226"/>
              <a:gd name="connsiteY4" fmla="*/ 252484 h 286603"/>
              <a:gd name="connsiteX5" fmla="*/ 1228298 w 2122226"/>
              <a:gd name="connsiteY5" fmla="*/ 0 h 286603"/>
              <a:gd name="connsiteX6" fmla="*/ 1480782 w 2122226"/>
              <a:gd name="connsiteY6" fmla="*/ 252484 h 286603"/>
              <a:gd name="connsiteX7" fmla="*/ 1726442 w 2122226"/>
              <a:gd name="connsiteY7" fmla="*/ 6824 h 286603"/>
              <a:gd name="connsiteX8" fmla="*/ 1972102 w 2122226"/>
              <a:gd name="connsiteY8" fmla="*/ 252484 h 286603"/>
              <a:gd name="connsiteX9" fmla="*/ 2122226 w 2122226"/>
              <a:gd name="connsiteY9" fmla="*/ 20472 h 28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2226" h="286603">
                <a:moveTo>
                  <a:pt x="0" y="286603"/>
                </a:moveTo>
                <a:lnTo>
                  <a:pt x="197892" y="6824"/>
                </a:lnTo>
                <a:lnTo>
                  <a:pt x="470847" y="279779"/>
                </a:lnTo>
                <a:lnTo>
                  <a:pt x="736978" y="13648"/>
                </a:lnTo>
                <a:lnTo>
                  <a:pt x="975814" y="252484"/>
                </a:lnTo>
                <a:lnTo>
                  <a:pt x="1228298" y="0"/>
                </a:lnTo>
                <a:lnTo>
                  <a:pt x="1480782" y="252484"/>
                </a:lnTo>
                <a:lnTo>
                  <a:pt x="1726442" y="6824"/>
                </a:lnTo>
                <a:lnTo>
                  <a:pt x="1972102" y="252484"/>
                </a:lnTo>
                <a:lnTo>
                  <a:pt x="2122226" y="20472"/>
                </a:lnTo>
              </a:path>
            </a:pathLst>
          </a:custGeom>
          <a:noFill/>
          <a:ln w="47625">
            <a:gradFill>
              <a:gsLst>
                <a:gs pos="0">
                  <a:srgbClr val="CC5BAB"/>
                </a:gs>
                <a:gs pos="100000">
                  <a:srgbClr val="F98413"/>
                </a:gs>
              </a:gsLst>
              <a:lin ang="8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70E281E6-C275-41B0-8148-CABD6541204F}"/>
              </a:ext>
            </a:extLst>
          </p:cNvPr>
          <p:cNvSpPr/>
          <p:nvPr/>
        </p:nvSpPr>
        <p:spPr>
          <a:xfrm>
            <a:off x="3245400" y="1701670"/>
            <a:ext cx="556958" cy="75216"/>
          </a:xfrm>
          <a:custGeom>
            <a:avLst/>
            <a:gdLst>
              <a:gd name="connsiteX0" fmla="*/ 0 w 2122226"/>
              <a:gd name="connsiteY0" fmla="*/ 286603 h 286603"/>
              <a:gd name="connsiteX1" fmla="*/ 197892 w 2122226"/>
              <a:gd name="connsiteY1" fmla="*/ 6824 h 286603"/>
              <a:gd name="connsiteX2" fmla="*/ 470847 w 2122226"/>
              <a:gd name="connsiteY2" fmla="*/ 279779 h 286603"/>
              <a:gd name="connsiteX3" fmla="*/ 736978 w 2122226"/>
              <a:gd name="connsiteY3" fmla="*/ 13648 h 286603"/>
              <a:gd name="connsiteX4" fmla="*/ 975814 w 2122226"/>
              <a:gd name="connsiteY4" fmla="*/ 252484 h 286603"/>
              <a:gd name="connsiteX5" fmla="*/ 1228298 w 2122226"/>
              <a:gd name="connsiteY5" fmla="*/ 0 h 286603"/>
              <a:gd name="connsiteX6" fmla="*/ 1480782 w 2122226"/>
              <a:gd name="connsiteY6" fmla="*/ 252484 h 286603"/>
              <a:gd name="connsiteX7" fmla="*/ 1726442 w 2122226"/>
              <a:gd name="connsiteY7" fmla="*/ 6824 h 286603"/>
              <a:gd name="connsiteX8" fmla="*/ 1972102 w 2122226"/>
              <a:gd name="connsiteY8" fmla="*/ 252484 h 286603"/>
              <a:gd name="connsiteX9" fmla="*/ 2122226 w 2122226"/>
              <a:gd name="connsiteY9" fmla="*/ 20472 h 28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2226" h="286603">
                <a:moveTo>
                  <a:pt x="0" y="286603"/>
                </a:moveTo>
                <a:lnTo>
                  <a:pt x="197892" y="6824"/>
                </a:lnTo>
                <a:lnTo>
                  <a:pt x="470847" y="279779"/>
                </a:lnTo>
                <a:lnTo>
                  <a:pt x="736978" y="13648"/>
                </a:lnTo>
                <a:lnTo>
                  <a:pt x="975814" y="252484"/>
                </a:lnTo>
                <a:lnTo>
                  <a:pt x="1228298" y="0"/>
                </a:lnTo>
                <a:lnTo>
                  <a:pt x="1480782" y="252484"/>
                </a:lnTo>
                <a:lnTo>
                  <a:pt x="1726442" y="6824"/>
                </a:lnTo>
                <a:lnTo>
                  <a:pt x="1972102" y="252484"/>
                </a:lnTo>
                <a:lnTo>
                  <a:pt x="2122226" y="20472"/>
                </a:lnTo>
              </a:path>
            </a:pathLst>
          </a:custGeom>
          <a:noFill/>
          <a:ln w="34925">
            <a:gradFill>
              <a:gsLst>
                <a:gs pos="0">
                  <a:srgbClr val="00AFFF"/>
                </a:gs>
                <a:gs pos="100000">
                  <a:srgbClr val="8864FF"/>
                </a:gs>
              </a:gsLst>
              <a:lin ang="7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C9933528-0DCA-4F7C-922E-4999CAAD3D5A}"/>
              </a:ext>
            </a:extLst>
          </p:cNvPr>
          <p:cNvSpPr/>
          <p:nvPr/>
        </p:nvSpPr>
        <p:spPr>
          <a:xfrm>
            <a:off x="1356679" y="5404154"/>
            <a:ext cx="556958" cy="75216"/>
          </a:xfrm>
          <a:custGeom>
            <a:avLst/>
            <a:gdLst>
              <a:gd name="connsiteX0" fmla="*/ 0 w 2122226"/>
              <a:gd name="connsiteY0" fmla="*/ 286603 h 286603"/>
              <a:gd name="connsiteX1" fmla="*/ 197892 w 2122226"/>
              <a:gd name="connsiteY1" fmla="*/ 6824 h 286603"/>
              <a:gd name="connsiteX2" fmla="*/ 470847 w 2122226"/>
              <a:gd name="connsiteY2" fmla="*/ 279779 h 286603"/>
              <a:gd name="connsiteX3" fmla="*/ 736978 w 2122226"/>
              <a:gd name="connsiteY3" fmla="*/ 13648 h 286603"/>
              <a:gd name="connsiteX4" fmla="*/ 975814 w 2122226"/>
              <a:gd name="connsiteY4" fmla="*/ 252484 h 286603"/>
              <a:gd name="connsiteX5" fmla="*/ 1228298 w 2122226"/>
              <a:gd name="connsiteY5" fmla="*/ 0 h 286603"/>
              <a:gd name="connsiteX6" fmla="*/ 1480782 w 2122226"/>
              <a:gd name="connsiteY6" fmla="*/ 252484 h 286603"/>
              <a:gd name="connsiteX7" fmla="*/ 1726442 w 2122226"/>
              <a:gd name="connsiteY7" fmla="*/ 6824 h 286603"/>
              <a:gd name="connsiteX8" fmla="*/ 1972102 w 2122226"/>
              <a:gd name="connsiteY8" fmla="*/ 252484 h 286603"/>
              <a:gd name="connsiteX9" fmla="*/ 2122226 w 2122226"/>
              <a:gd name="connsiteY9" fmla="*/ 20472 h 28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2226" h="286603">
                <a:moveTo>
                  <a:pt x="0" y="286603"/>
                </a:moveTo>
                <a:lnTo>
                  <a:pt x="197892" y="6824"/>
                </a:lnTo>
                <a:lnTo>
                  <a:pt x="470847" y="279779"/>
                </a:lnTo>
                <a:lnTo>
                  <a:pt x="736978" y="13648"/>
                </a:lnTo>
                <a:lnTo>
                  <a:pt x="975814" y="252484"/>
                </a:lnTo>
                <a:lnTo>
                  <a:pt x="1228298" y="0"/>
                </a:lnTo>
                <a:lnTo>
                  <a:pt x="1480782" y="252484"/>
                </a:lnTo>
                <a:lnTo>
                  <a:pt x="1726442" y="6824"/>
                </a:lnTo>
                <a:lnTo>
                  <a:pt x="1972102" y="252484"/>
                </a:lnTo>
                <a:lnTo>
                  <a:pt x="2122226" y="20472"/>
                </a:lnTo>
              </a:path>
            </a:pathLst>
          </a:custGeom>
          <a:noFill/>
          <a:ln w="47625">
            <a:gradFill>
              <a:gsLst>
                <a:gs pos="0">
                  <a:srgbClr val="CC5BAB"/>
                </a:gs>
                <a:gs pos="100000">
                  <a:srgbClr val="F98413"/>
                </a:gs>
              </a:gsLst>
              <a:lin ang="8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2" name="Прямоугольный треугольник 21">
            <a:extLst>
              <a:ext uri="{FF2B5EF4-FFF2-40B4-BE49-F238E27FC236}">
                <a16:creationId xmlns:a16="http://schemas.microsoft.com/office/drawing/2014/main" id="{6C65F344-A574-4F02-91D3-07FC6E5B5033}"/>
              </a:ext>
            </a:extLst>
          </p:cNvPr>
          <p:cNvSpPr/>
          <p:nvPr/>
        </p:nvSpPr>
        <p:spPr>
          <a:xfrm rot="18900000">
            <a:off x="2386678" y="5706960"/>
            <a:ext cx="340269" cy="340269"/>
          </a:xfrm>
          <a:prstGeom prst="rtTriangle">
            <a:avLst/>
          </a:prstGeom>
          <a:noFill/>
          <a:ln w="85725">
            <a:gradFill>
              <a:gsLst>
                <a:gs pos="0">
                  <a:srgbClr val="CC5BAB"/>
                </a:gs>
                <a:gs pos="100000">
                  <a:srgbClr val="F9841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ый треугольник 22">
            <a:extLst>
              <a:ext uri="{FF2B5EF4-FFF2-40B4-BE49-F238E27FC236}">
                <a16:creationId xmlns:a16="http://schemas.microsoft.com/office/drawing/2014/main" id="{7B33F8A4-D60D-488E-81ED-86A3FE6D62E8}"/>
              </a:ext>
            </a:extLst>
          </p:cNvPr>
          <p:cNvSpPr/>
          <p:nvPr/>
        </p:nvSpPr>
        <p:spPr>
          <a:xfrm rot="18900000">
            <a:off x="4710131" y="5536795"/>
            <a:ext cx="443552" cy="443552"/>
          </a:xfrm>
          <a:prstGeom prst="rtTriangle">
            <a:avLst/>
          </a:prstGeom>
          <a:noFill/>
          <a:ln w="8572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ый треугольник 23">
            <a:extLst>
              <a:ext uri="{FF2B5EF4-FFF2-40B4-BE49-F238E27FC236}">
                <a16:creationId xmlns:a16="http://schemas.microsoft.com/office/drawing/2014/main" id="{C4E599F6-5CBC-4551-BD6C-077F23AF3941}"/>
              </a:ext>
            </a:extLst>
          </p:cNvPr>
          <p:cNvSpPr/>
          <p:nvPr/>
        </p:nvSpPr>
        <p:spPr>
          <a:xfrm rot="18900000">
            <a:off x="7686638" y="5679449"/>
            <a:ext cx="284803" cy="288536"/>
          </a:xfrm>
          <a:prstGeom prst="rtTriangle">
            <a:avLst/>
          </a:prstGeom>
          <a:noFill/>
          <a:ln w="8572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ый треугольник 24">
            <a:extLst>
              <a:ext uri="{FF2B5EF4-FFF2-40B4-BE49-F238E27FC236}">
                <a16:creationId xmlns:a16="http://schemas.microsoft.com/office/drawing/2014/main" id="{11E09F5D-4D01-4972-9F22-02A0248FF409}"/>
              </a:ext>
            </a:extLst>
          </p:cNvPr>
          <p:cNvSpPr/>
          <p:nvPr/>
        </p:nvSpPr>
        <p:spPr>
          <a:xfrm rot="18900000">
            <a:off x="11138348" y="5702654"/>
            <a:ext cx="284803" cy="288536"/>
          </a:xfrm>
          <a:prstGeom prst="rtTriangle">
            <a:avLst/>
          </a:prstGeom>
          <a:noFill/>
          <a:ln w="8572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ый треугольник 25">
            <a:extLst>
              <a:ext uri="{FF2B5EF4-FFF2-40B4-BE49-F238E27FC236}">
                <a16:creationId xmlns:a16="http://schemas.microsoft.com/office/drawing/2014/main" id="{1F17356E-9932-4687-822B-7B46265456F4}"/>
              </a:ext>
            </a:extLst>
          </p:cNvPr>
          <p:cNvSpPr/>
          <p:nvPr/>
        </p:nvSpPr>
        <p:spPr>
          <a:xfrm rot="8100000">
            <a:off x="9141043" y="1166121"/>
            <a:ext cx="443552" cy="443552"/>
          </a:xfrm>
          <a:prstGeom prst="rtTriangle">
            <a:avLst/>
          </a:prstGeom>
          <a:noFill/>
          <a:ln w="8572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64F3876-52EF-445F-9D88-E589DA2D39B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497A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69629" y="404261"/>
            <a:ext cx="1276295" cy="19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45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нфо Слайд">
    <p:bg>
      <p:bgPr>
        <a:gradFill>
          <a:gsLst>
            <a:gs pos="0">
              <a:schemeClr val="bg1"/>
            </a:gs>
            <a:gs pos="38000">
              <a:srgbClr val="5DCDFF"/>
            </a:gs>
            <a:gs pos="64000">
              <a:srgbClr val="8C62FF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F865ADE-93B5-4588-8305-48B2BEC2FEEA}"/>
              </a:ext>
            </a:extLst>
          </p:cNvPr>
          <p:cNvSpPr/>
          <p:nvPr/>
        </p:nvSpPr>
        <p:spPr>
          <a:xfrm>
            <a:off x="75143" y="66438"/>
            <a:ext cx="12041715" cy="6725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0CF99737-AECE-4F14-89EE-B6B6EB94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2816"/>
            <a:ext cx="10515600" cy="4974147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0497A"/>
                </a:solidFill>
              </a:defRPr>
            </a:lvl1pPr>
            <a:lvl2pPr>
              <a:defRPr sz="1600">
                <a:solidFill>
                  <a:srgbClr val="00497A"/>
                </a:solidFill>
              </a:defRPr>
            </a:lvl2pPr>
            <a:lvl3pPr>
              <a:defRPr sz="1400">
                <a:solidFill>
                  <a:srgbClr val="00497A"/>
                </a:solidFill>
              </a:defRPr>
            </a:lvl3pPr>
            <a:lvl4pPr>
              <a:defRPr sz="1200">
                <a:solidFill>
                  <a:srgbClr val="00497A"/>
                </a:solidFill>
              </a:defRPr>
            </a:lvl4pPr>
            <a:lvl5pPr>
              <a:defRPr sz="1200">
                <a:solidFill>
                  <a:srgbClr val="00497A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25888C-A95E-4A1F-AA86-46AA5438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497A"/>
                </a:solidFill>
              </a:defRPr>
            </a:lvl1pPr>
          </a:lstStyle>
          <a:p>
            <a:fld id="{A9D64201-3424-416C-BFA5-A44E05FDAC8A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3BF629-A3BD-4A63-88E4-B4C92EA2C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497A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8217BE-D2B2-4E46-A31E-05CD31E3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97A"/>
                </a:solidFill>
              </a:defRPr>
            </a:lvl1pPr>
          </a:lstStyle>
          <a:p>
            <a:fld id="{128F485D-A1C8-4262-8C41-3DBE651BD97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D8005A1-155B-4DB1-875C-2838BFF3D9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578" y="230091"/>
            <a:ext cx="1565600" cy="880650"/>
          </a:xfrm>
          <a:prstGeom prst="rect">
            <a:avLst/>
          </a:prstGeom>
        </p:spPr>
      </p:pic>
      <p:sp>
        <p:nvSpPr>
          <p:cNvPr id="12" name="Прямоугольный треугольник 11">
            <a:extLst>
              <a:ext uri="{FF2B5EF4-FFF2-40B4-BE49-F238E27FC236}">
                <a16:creationId xmlns:a16="http://schemas.microsoft.com/office/drawing/2014/main" id="{CFBF183B-B98F-497F-9D31-BA26CF15B95F}"/>
              </a:ext>
            </a:extLst>
          </p:cNvPr>
          <p:cNvSpPr/>
          <p:nvPr/>
        </p:nvSpPr>
        <p:spPr>
          <a:xfrm rot="8100000">
            <a:off x="463203" y="707191"/>
            <a:ext cx="184546" cy="182731"/>
          </a:xfrm>
          <a:prstGeom prst="rtTriangle">
            <a:avLst/>
          </a:prstGeom>
          <a:noFill/>
          <a:ln w="4127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ый треугольник 14">
            <a:extLst>
              <a:ext uri="{FF2B5EF4-FFF2-40B4-BE49-F238E27FC236}">
                <a16:creationId xmlns:a16="http://schemas.microsoft.com/office/drawing/2014/main" id="{789CF102-F384-4159-BBA3-C403C20908A9}"/>
              </a:ext>
            </a:extLst>
          </p:cNvPr>
          <p:cNvSpPr/>
          <p:nvPr/>
        </p:nvSpPr>
        <p:spPr>
          <a:xfrm rot="13500000">
            <a:off x="247432" y="1848548"/>
            <a:ext cx="390872" cy="387030"/>
          </a:xfrm>
          <a:prstGeom prst="rtTriangle">
            <a:avLst/>
          </a:prstGeom>
          <a:noFill/>
          <a:ln w="4127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ый треугольник 15">
            <a:extLst>
              <a:ext uri="{FF2B5EF4-FFF2-40B4-BE49-F238E27FC236}">
                <a16:creationId xmlns:a16="http://schemas.microsoft.com/office/drawing/2014/main" id="{AF8265A1-CAD2-4652-B16C-F2E19FD81F2F}"/>
              </a:ext>
            </a:extLst>
          </p:cNvPr>
          <p:cNvSpPr/>
          <p:nvPr/>
        </p:nvSpPr>
        <p:spPr>
          <a:xfrm rot="8100000">
            <a:off x="452221" y="237731"/>
            <a:ext cx="211818" cy="209736"/>
          </a:xfrm>
          <a:prstGeom prst="rtTriangle">
            <a:avLst/>
          </a:prstGeom>
          <a:noFill/>
          <a:ln w="41275">
            <a:gradFill>
              <a:gsLst>
                <a:gs pos="0">
                  <a:srgbClr val="CC5BAB"/>
                </a:gs>
                <a:gs pos="100000">
                  <a:srgbClr val="F9841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ый треугольник 16">
            <a:extLst>
              <a:ext uri="{FF2B5EF4-FFF2-40B4-BE49-F238E27FC236}">
                <a16:creationId xmlns:a16="http://schemas.microsoft.com/office/drawing/2014/main" id="{9B0330C4-C5DD-4328-9BC7-57E1A77F6C10}"/>
              </a:ext>
            </a:extLst>
          </p:cNvPr>
          <p:cNvSpPr/>
          <p:nvPr/>
        </p:nvSpPr>
        <p:spPr>
          <a:xfrm rot="8100000">
            <a:off x="11630738" y="6109252"/>
            <a:ext cx="211818" cy="209736"/>
          </a:xfrm>
          <a:prstGeom prst="rtTriangle">
            <a:avLst/>
          </a:prstGeom>
          <a:noFill/>
          <a:ln w="41275">
            <a:gradFill>
              <a:gsLst>
                <a:gs pos="0">
                  <a:srgbClr val="CC5BAB"/>
                </a:gs>
                <a:gs pos="100000">
                  <a:srgbClr val="F9841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ый треугольник 21">
            <a:extLst>
              <a:ext uri="{FF2B5EF4-FFF2-40B4-BE49-F238E27FC236}">
                <a16:creationId xmlns:a16="http://schemas.microsoft.com/office/drawing/2014/main" id="{6C65F344-A574-4F02-91D3-07FC6E5B5033}"/>
              </a:ext>
            </a:extLst>
          </p:cNvPr>
          <p:cNvSpPr/>
          <p:nvPr/>
        </p:nvSpPr>
        <p:spPr>
          <a:xfrm rot="18900000">
            <a:off x="640728" y="5962466"/>
            <a:ext cx="211818" cy="209736"/>
          </a:xfrm>
          <a:prstGeom prst="rtTriangle">
            <a:avLst/>
          </a:prstGeom>
          <a:noFill/>
          <a:ln w="41275">
            <a:gradFill>
              <a:gsLst>
                <a:gs pos="0">
                  <a:srgbClr val="CC5BAB"/>
                </a:gs>
                <a:gs pos="100000">
                  <a:srgbClr val="F9841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ый треугольник 22">
            <a:extLst>
              <a:ext uri="{FF2B5EF4-FFF2-40B4-BE49-F238E27FC236}">
                <a16:creationId xmlns:a16="http://schemas.microsoft.com/office/drawing/2014/main" id="{7B33F8A4-D60D-488E-81ED-86A3FE6D62E8}"/>
              </a:ext>
            </a:extLst>
          </p:cNvPr>
          <p:cNvSpPr/>
          <p:nvPr/>
        </p:nvSpPr>
        <p:spPr>
          <a:xfrm rot="18900000">
            <a:off x="3552592" y="6019366"/>
            <a:ext cx="276113" cy="273399"/>
          </a:xfrm>
          <a:prstGeom prst="rtTriangle">
            <a:avLst/>
          </a:prstGeom>
          <a:noFill/>
          <a:ln w="4127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ый треугольник 23">
            <a:extLst>
              <a:ext uri="{FF2B5EF4-FFF2-40B4-BE49-F238E27FC236}">
                <a16:creationId xmlns:a16="http://schemas.microsoft.com/office/drawing/2014/main" id="{C4E599F6-5CBC-4551-BD6C-077F23AF3941}"/>
              </a:ext>
            </a:extLst>
          </p:cNvPr>
          <p:cNvSpPr/>
          <p:nvPr/>
        </p:nvSpPr>
        <p:spPr>
          <a:xfrm rot="18900000">
            <a:off x="8198253" y="6158127"/>
            <a:ext cx="177291" cy="177850"/>
          </a:xfrm>
          <a:prstGeom prst="rtTriangle">
            <a:avLst/>
          </a:prstGeom>
          <a:noFill/>
          <a:ln w="4127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ый треугольник 24">
            <a:extLst>
              <a:ext uri="{FF2B5EF4-FFF2-40B4-BE49-F238E27FC236}">
                <a16:creationId xmlns:a16="http://schemas.microsoft.com/office/drawing/2014/main" id="{11E09F5D-4D01-4972-9F22-02A0248FF409}"/>
              </a:ext>
            </a:extLst>
          </p:cNvPr>
          <p:cNvSpPr/>
          <p:nvPr/>
        </p:nvSpPr>
        <p:spPr>
          <a:xfrm rot="18900000">
            <a:off x="11492079" y="6292570"/>
            <a:ext cx="177291" cy="177850"/>
          </a:xfrm>
          <a:prstGeom prst="rtTriangle">
            <a:avLst/>
          </a:prstGeom>
          <a:noFill/>
          <a:ln w="4127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345522D5-2C20-4CF3-A8DA-DDA513797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02474" cy="697717"/>
          </a:xfrm>
        </p:spPr>
        <p:txBody>
          <a:bodyPr/>
          <a:lstStyle>
            <a:lvl1pPr>
              <a:lnSpc>
                <a:spcPct val="70000"/>
              </a:lnSpc>
              <a:defRPr>
                <a:solidFill>
                  <a:srgbClr val="00497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ru-RU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76A972D-CF22-4B4A-AF0A-F6DC4391B49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497A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130354" y="598091"/>
            <a:ext cx="1272875" cy="19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37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DA2AC8-114A-46AC-B35B-396DBE586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7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6DE726-AA14-4FAF-B5F3-2A3EFA0B1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82535"/>
            <a:ext cx="10515600" cy="489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FD4354-4778-468B-91C4-97249FCFD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64201-3424-416C-BFA5-A44E05FDAC8A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F4A626-4F6C-42AB-8AFF-12301F581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200E71-06BC-408F-90F3-B595B2DBF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F485D-A1C8-4262-8C41-3DBE651BD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7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0518" y="2113647"/>
            <a:ext cx="5833281" cy="22274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Мобильное приложение для управления умными теплицами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20518" y="4341129"/>
            <a:ext cx="5833281" cy="1828800"/>
          </a:xfrm>
        </p:spPr>
        <p:txBody>
          <a:bodyPr/>
          <a:lstStyle/>
          <a:p>
            <a:r>
              <a:rPr lang="ru-RU" dirty="0"/>
              <a:t>Кузнецов Р.А.</a:t>
            </a:r>
            <a:br>
              <a:rPr lang="ru-RU" dirty="0"/>
            </a:br>
            <a:r>
              <a:rPr lang="ru-RU" dirty="0"/>
              <a:t>Группа: 353015</a:t>
            </a:r>
            <a:br>
              <a:rPr lang="ru-RU" dirty="0"/>
            </a:br>
            <a:r>
              <a:rPr lang="ru-RU" dirty="0"/>
              <a:t>09.03.03 Прикладная информатика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291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2921" y="1203325"/>
            <a:ext cx="2786157" cy="49736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Список сенсоров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38909" y="1628063"/>
            <a:ext cx="3592946" cy="2713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497A"/>
                </a:solidFill>
              </a:rPr>
              <a:t>Так же для упрощения логики, используются кнопки для совершения запросов, а не автоматически при открытии фрагментов и </a:t>
            </a:r>
            <a:r>
              <a:rPr lang="ru-RU" dirty="0" smtClean="0">
                <a:solidFill>
                  <a:srgbClr val="00497A"/>
                </a:solidFill>
              </a:rPr>
              <a:t>активностей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497A"/>
                </a:solidFill>
              </a:rPr>
              <a:t>Для различия теплиц, сенсоров, переключателей и свойств, были подобраны </a:t>
            </a:r>
            <a:r>
              <a:rPr lang="ru-RU" dirty="0" smtClean="0">
                <a:solidFill>
                  <a:srgbClr val="00497A"/>
                </a:solidFill>
              </a:rPr>
              <a:t>иконки</a:t>
            </a:r>
            <a:endParaRPr lang="ru-RU" dirty="0">
              <a:solidFill>
                <a:srgbClr val="0049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025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2710" y="1203325"/>
            <a:ext cx="2826579" cy="49736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Отображение данных графиком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821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53015_КузнецовРА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97413" y="1203325"/>
            <a:ext cx="2797175" cy="497363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Демонстрация работы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5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Сервер с данными о компонентах (сенсоры, переключатели, свойства) - мета программирование</a:t>
            </a:r>
          </a:p>
          <a:p>
            <a:r>
              <a:rPr lang="ru-RU" dirty="0" smtClean="0"/>
              <a:t>Облако с клиентами и их данными</a:t>
            </a:r>
          </a:p>
          <a:p>
            <a:r>
              <a:rPr lang="ru-RU" dirty="0" smtClean="0"/>
              <a:t>Доработка </a:t>
            </a:r>
            <a:r>
              <a:rPr lang="ru-RU" dirty="0"/>
              <a:t>логики ожидания </a:t>
            </a:r>
            <a:r>
              <a:rPr lang="ru-RU" dirty="0" smtClean="0"/>
              <a:t>запросов</a:t>
            </a:r>
            <a:endParaRPr lang="en-US" dirty="0"/>
          </a:p>
          <a:p>
            <a:r>
              <a:rPr lang="ru-RU" dirty="0" smtClean="0"/>
              <a:t>Скрытие </a:t>
            </a:r>
            <a:r>
              <a:rPr lang="ru-RU" dirty="0"/>
              <a:t>логики по </a:t>
            </a:r>
            <a:r>
              <a:rPr lang="ru-RU" dirty="0" smtClean="0"/>
              <a:t>синхронизации</a:t>
            </a:r>
            <a:endParaRPr lang="en-US" dirty="0"/>
          </a:p>
          <a:p>
            <a:r>
              <a:rPr lang="ru-RU" dirty="0" smtClean="0"/>
              <a:t>Уведомления </a:t>
            </a:r>
            <a:r>
              <a:rPr lang="ru-RU" dirty="0"/>
              <a:t>о критических параметрах от сенсоров и сбоях </a:t>
            </a:r>
            <a:r>
              <a:rPr lang="ru-RU" dirty="0" smtClean="0"/>
              <a:t>работы</a:t>
            </a:r>
          </a:p>
          <a:p>
            <a:r>
              <a:rPr lang="ru-RU" dirty="0" smtClean="0"/>
              <a:t>Разработка универсального </a:t>
            </a:r>
            <a:r>
              <a:rPr lang="en-US" dirty="0" smtClean="0"/>
              <a:t>API</a:t>
            </a:r>
            <a:r>
              <a:rPr lang="ru-RU" dirty="0" smtClean="0"/>
              <a:t> для создания семейства устройств, способных работать с данным приложением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Дальнейшие доработки и перспективы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02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0518" y="2113647"/>
            <a:ext cx="5833281" cy="22274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Мобильное приложение для управления умными теплицами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20518" y="4341129"/>
            <a:ext cx="5833281" cy="1828800"/>
          </a:xfrm>
        </p:spPr>
        <p:txBody>
          <a:bodyPr/>
          <a:lstStyle/>
          <a:p>
            <a:r>
              <a:rPr lang="ru-RU" dirty="0"/>
              <a:t>Кузнецов Р.А.</a:t>
            </a:r>
            <a:br>
              <a:rPr lang="ru-RU" dirty="0"/>
            </a:br>
            <a:r>
              <a:rPr lang="ru-RU" dirty="0"/>
              <a:t>Группа: 353015</a:t>
            </a:r>
            <a:br>
              <a:rPr lang="ru-RU" dirty="0"/>
            </a:br>
            <a:r>
              <a:rPr lang="ru-RU" dirty="0"/>
              <a:t>09.03.03 Прикладная информатика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7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38200" y="1202816"/>
            <a:ext cx="4306455" cy="4974147"/>
          </a:xfrm>
        </p:spPr>
        <p:txBody>
          <a:bodyPr>
            <a:normAutofit/>
          </a:bodyPr>
          <a:lstStyle/>
          <a:p>
            <a:r>
              <a:rPr lang="ru-RU" dirty="0" smtClean="0"/>
              <a:t>Имеет выход в интернет</a:t>
            </a:r>
          </a:p>
          <a:p>
            <a:r>
              <a:rPr lang="ru-RU" dirty="0" smtClean="0"/>
              <a:t>Предоставляет временное хранилище для данных с сенсоров</a:t>
            </a:r>
          </a:p>
          <a:p>
            <a:r>
              <a:rPr lang="ru-RU" dirty="0" smtClean="0"/>
              <a:t>Позволяет регулировать свою работу по средствам </a:t>
            </a:r>
            <a:r>
              <a:rPr lang="en-US" dirty="0" smtClean="0"/>
              <a:t>HTTP</a:t>
            </a:r>
            <a:r>
              <a:rPr lang="ru-RU" dirty="0" smtClean="0"/>
              <a:t> запросов</a:t>
            </a:r>
            <a:endParaRPr lang="en-US" dirty="0" smtClean="0"/>
          </a:p>
          <a:p>
            <a:r>
              <a:rPr lang="ru-RU" dirty="0" smtClean="0"/>
              <a:t>Позволяет читать данные по средствам </a:t>
            </a:r>
            <a:r>
              <a:rPr lang="en-US" dirty="0" smtClean="0"/>
              <a:t>HTTP</a:t>
            </a:r>
            <a:r>
              <a:rPr lang="ru-RU" dirty="0" smtClean="0"/>
              <a:t> запросов</a:t>
            </a:r>
          </a:p>
          <a:p>
            <a:r>
              <a:rPr lang="ru-RU" dirty="0" smtClean="0"/>
              <a:t>Может динамически менять свои сенсоры и переключатели, соответственно характеристики (один сняли или добавили новых)</a:t>
            </a:r>
          </a:p>
          <a:p>
            <a:r>
              <a:rPr lang="ru-RU" dirty="0" smtClean="0"/>
              <a:t>Может быть </a:t>
            </a:r>
            <a:r>
              <a:rPr lang="ru-RU" dirty="0" err="1" smtClean="0"/>
              <a:t>оффлайн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Умная теплица </a:t>
            </a:r>
            <a:r>
              <a:rPr lang="en-US" dirty="0" err="1" smtClean="0"/>
              <a:t>IoT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788" y="713983"/>
            <a:ext cx="3052330" cy="54263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43882" y="3242499"/>
            <a:ext cx="224151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dirty="0">
                <a:solidFill>
                  <a:srgbClr val="00497A"/>
                </a:solidFill>
              </a:rPr>
              <a:t>Будущий прототип</a:t>
            </a:r>
          </a:p>
        </p:txBody>
      </p:sp>
    </p:spTree>
    <p:extLst>
      <p:ext uri="{BB962C8B-B14F-4D97-AF65-F5344CB8AC3E}">
        <p14:creationId xmlns:p14="http://schemas.microsoft.com/office/powerpoint/2010/main" val="67415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38200" y="1202816"/>
            <a:ext cx="10236200" cy="4974147"/>
          </a:xfrm>
        </p:spPr>
        <p:txBody>
          <a:bodyPr/>
          <a:lstStyle/>
          <a:p>
            <a:pPr marL="0" indent="450000">
              <a:buNone/>
            </a:pPr>
            <a:r>
              <a:rPr lang="ru-RU" dirty="0" smtClean="0"/>
              <a:t>Мобильное </a:t>
            </a:r>
            <a:r>
              <a:rPr lang="ru-RU" dirty="0"/>
              <a:t>приложения для управления умными теплицами или же аппаратным комплексом </a:t>
            </a:r>
            <a:r>
              <a:rPr lang="ru-RU" dirty="0" smtClean="0"/>
              <a:t>позволяет:</a:t>
            </a:r>
          </a:p>
          <a:p>
            <a:r>
              <a:rPr lang="ru-RU" dirty="0" smtClean="0"/>
              <a:t>уменьшить расходы </a:t>
            </a:r>
            <a:r>
              <a:rPr lang="ru-RU" dirty="0"/>
              <a:t>на создание панели управления аппаратными </a:t>
            </a:r>
            <a:r>
              <a:rPr lang="ru-RU" dirty="0" smtClean="0"/>
              <a:t>комплексами</a:t>
            </a:r>
            <a:r>
              <a:rPr lang="en-US" dirty="0" smtClean="0"/>
              <a:t>;</a:t>
            </a:r>
            <a:endParaRPr lang="ru-RU" dirty="0" smtClean="0"/>
          </a:p>
          <a:p>
            <a:r>
              <a:rPr lang="ru-RU" dirty="0" smtClean="0"/>
              <a:t>производителям </a:t>
            </a:r>
            <a:r>
              <a:rPr lang="ru-RU" dirty="0"/>
              <a:t>аппаратных комплексов </a:t>
            </a:r>
            <a:r>
              <a:rPr lang="ru-RU" dirty="0" smtClean="0"/>
              <a:t>заниматься аппаратурой, </a:t>
            </a:r>
            <a:r>
              <a:rPr lang="ru-RU" dirty="0"/>
              <a:t>а не панелями </a:t>
            </a:r>
            <a:r>
              <a:rPr lang="ru-RU" dirty="0" smtClean="0"/>
              <a:t>управления</a:t>
            </a:r>
            <a:r>
              <a:rPr lang="en-US" dirty="0" smtClean="0"/>
              <a:t>;</a:t>
            </a:r>
            <a:endParaRPr lang="ru-RU" dirty="0" smtClean="0"/>
          </a:p>
          <a:p>
            <a:r>
              <a:rPr lang="ru-RU" dirty="0" smtClean="0"/>
              <a:t>увеличивает возможности использования аппаратных комплексов</a:t>
            </a:r>
            <a:r>
              <a:rPr lang="en-US" dirty="0" smtClean="0"/>
              <a:t>;</a:t>
            </a:r>
            <a:endParaRPr lang="ru-RU" dirty="0" smtClean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Обоснование необходимости мобильного приложения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230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Разработать мобильное приложение:</a:t>
            </a:r>
          </a:p>
          <a:p>
            <a:r>
              <a:rPr lang="ru-RU" dirty="0"/>
              <a:t>С</a:t>
            </a:r>
            <a:r>
              <a:rPr lang="ru-RU" dirty="0" smtClean="0"/>
              <a:t>пособное управлять умными теплицами</a:t>
            </a:r>
            <a:r>
              <a:rPr lang="en-US" dirty="0" smtClean="0"/>
              <a:t>;</a:t>
            </a:r>
            <a:endParaRPr lang="ru-RU" dirty="0" smtClean="0"/>
          </a:p>
          <a:p>
            <a:r>
              <a:rPr lang="ru-RU" dirty="0" smtClean="0"/>
              <a:t>Способное просматривать данные, даже если теплица находится не в сети</a:t>
            </a:r>
            <a:r>
              <a:rPr lang="en-US" dirty="0" smtClean="0"/>
              <a:t>;</a:t>
            </a:r>
            <a:endParaRPr lang="ru-RU" dirty="0" smtClean="0"/>
          </a:p>
          <a:p>
            <a:r>
              <a:rPr lang="ru-RU" dirty="0" smtClean="0"/>
              <a:t>Позволяющее информативно выводить данные от сенсоров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82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Выбрать необходимые средства для разработки (язык, среду);</a:t>
            </a:r>
            <a:endParaRPr lang="en-US" dirty="0" smtClean="0"/>
          </a:p>
          <a:p>
            <a:r>
              <a:rPr lang="ru-RU" dirty="0" smtClean="0"/>
              <a:t>Разработать прототип приложения;</a:t>
            </a:r>
            <a:endParaRPr lang="en-US" dirty="0" smtClean="0"/>
          </a:p>
          <a:p>
            <a:r>
              <a:rPr lang="ru-RU" dirty="0" smtClean="0"/>
              <a:t>Спроектировать базу данных,</a:t>
            </a:r>
            <a:endParaRPr lang="en-US" dirty="0" smtClean="0"/>
          </a:p>
          <a:p>
            <a:r>
              <a:rPr lang="ru-RU" dirty="0" smtClean="0"/>
              <a:t>Разработать интерфейс пользователя;</a:t>
            </a:r>
            <a:endParaRPr lang="en-US" dirty="0" smtClean="0"/>
          </a:p>
          <a:p>
            <a:r>
              <a:rPr lang="ru-RU" dirty="0" smtClean="0"/>
              <a:t>Разработать функционал приложения;</a:t>
            </a:r>
            <a:endParaRPr lang="en-US" dirty="0" smtClean="0"/>
          </a:p>
          <a:p>
            <a:r>
              <a:rPr lang="ru-RU" dirty="0" smtClean="0"/>
              <a:t>Произвести тестирование.</a:t>
            </a:r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 работы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84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MPAndroidCh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484" y="3530116"/>
            <a:ext cx="1873251" cy="187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6" t="19601" r="33047" b="19046"/>
          <a:stretch/>
        </p:blipFill>
        <p:spPr bwMode="auto">
          <a:xfrm>
            <a:off x="2961831" y="3457051"/>
            <a:ext cx="1977606" cy="201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Исходя </a:t>
            </a:r>
            <a:r>
              <a:rPr lang="ru-RU" dirty="0" smtClean="0"/>
              <a:t>рекомендаций </a:t>
            </a:r>
            <a:r>
              <a:rPr lang="en-US" dirty="0" smtClean="0"/>
              <a:t>Google</a:t>
            </a:r>
            <a:r>
              <a:rPr lang="ru-RU" dirty="0" smtClean="0"/>
              <a:t> было выбрано: </a:t>
            </a:r>
            <a:r>
              <a:rPr lang="ru-RU" dirty="0"/>
              <a:t>язык </a:t>
            </a:r>
            <a:r>
              <a:rPr lang="en-US" dirty="0" err="1" smtClean="0"/>
              <a:t>Kotlin</a:t>
            </a:r>
            <a:r>
              <a:rPr lang="ru-RU" dirty="0" smtClean="0"/>
              <a:t> </a:t>
            </a:r>
            <a:r>
              <a:rPr lang="ru-RU" dirty="0"/>
              <a:t>и </a:t>
            </a:r>
            <a:r>
              <a:rPr lang="en-US" dirty="0"/>
              <a:t>Android Studio</a:t>
            </a:r>
            <a:r>
              <a:rPr lang="ru-RU" dirty="0"/>
              <a:t>.</a:t>
            </a:r>
            <a:endParaRPr lang="en-US" dirty="0"/>
          </a:p>
          <a:p>
            <a:r>
              <a:rPr lang="en-US" dirty="0" smtClean="0"/>
              <a:t>Room </a:t>
            </a:r>
            <a:r>
              <a:rPr lang="ru-RU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взаимодействия </a:t>
            </a:r>
            <a:r>
              <a:rPr lang="ru-RU" dirty="0"/>
              <a:t>с </a:t>
            </a:r>
            <a:r>
              <a:rPr lang="ru-RU" dirty="0" smtClean="0"/>
              <a:t>базой данных;</a:t>
            </a:r>
            <a:endParaRPr lang="en-US" dirty="0"/>
          </a:p>
          <a:p>
            <a:r>
              <a:rPr lang="en-US" dirty="0" err="1" smtClean="0"/>
              <a:t>Retroofit</a:t>
            </a:r>
            <a:r>
              <a:rPr lang="ru-RU" dirty="0"/>
              <a:t>2 </a:t>
            </a:r>
            <a:r>
              <a:rPr lang="ru-RU" dirty="0" smtClean="0"/>
              <a:t>– асинхронное сетевое взаимодействие;</a:t>
            </a:r>
            <a:endParaRPr lang="en-US" dirty="0"/>
          </a:p>
          <a:p>
            <a:r>
              <a:rPr lang="en-US" dirty="0" err="1" smtClean="0"/>
              <a:t>Gson</a:t>
            </a:r>
            <a:r>
              <a:rPr lang="ru-RU" dirty="0" smtClean="0"/>
              <a:t> – преобразования в </a:t>
            </a:r>
            <a:r>
              <a:rPr lang="en-US" dirty="0" smtClean="0"/>
              <a:t>JSON</a:t>
            </a:r>
            <a:r>
              <a:rPr lang="ru-RU" dirty="0" smtClean="0"/>
              <a:t>;</a:t>
            </a:r>
            <a:endParaRPr lang="en-US" dirty="0"/>
          </a:p>
          <a:p>
            <a:r>
              <a:rPr lang="en-US" dirty="0" err="1" smtClean="0"/>
              <a:t>MPAndroidChart</a:t>
            </a:r>
            <a:r>
              <a:rPr lang="ru-RU" dirty="0" smtClean="0"/>
              <a:t> –</a:t>
            </a:r>
            <a:r>
              <a:rPr lang="en-US" dirty="0" smtClean="0"/>
              <a:t> </a:t>
            </a:r>
            <a:r>
              <a:rPr lang="ru-RU" dirty="0" smtClean="0"/>
              <a:t>отображени</a:t>
            </a:r>
            <a:r>
              <a:rPr lang="ru-RU" dirty="0"/>
              <a:t>е</a:t>
            </a:r>
            <a:r>
              <a:rPr lang="ru-RU" dirty="0" smtClean="0"/>
              <a:t> </a:t>
            </a:r>
            <a:r>
              <a:rPr lang="ru-RU" dirty="0"/>
              <a:t>данных как различные виды диаграмм.</a:t>
            </a:r>
            <a:endParaRPr lang="en-US" dirty="0"/>
          </a:p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Инструменты и библиотеки</a:t>
            </a:r>
            <a:endParaRPr lang="ru-RU" dirty="0"/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09181"/>
            <a:ext cx="2115127" cy="211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5" t="33827" r="26742" b="35135"/>
          <a:stretch/>
        </p:blipFill>
        <p:spPr bwMode="auto">
          <a:xfrm>
            <a:off x="5087644" y="3938774"/>
            <a:ext cx="3420639" cy="105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68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2816"/>
            <a:ext cx="3835400" cy="4974147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Всего существует 5 сущностей:</a:t>
            </a:r>
          </a:p>
          <a:p>
            <a:r>
              <a:rPr lang="en-US" dirty="0" err="1" smtClean="0"/>
              <a:t>FlowerBox</a:t>
            </a:r>
            <a:r>
              <a:rPr lang="en-US" dirty="0" smtClean="0"/>
              <a:t> - </a:t>
            </a:r>
            <a:r>
              <a:rPr lang="ru-RU" dirty="0" smtClean="0"/>
              <a:t>Теплица</a:t>
            </a:r>
          </a:p>
          <a:p>
            <a:r>
              <a:rPr lang="en-US" dirty="0" smtClean="0"/>
              <a:t>Sensor </a:t>
            </a:r>
            <a:r>
              <a:rPr lang="en-150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Сенсор</a:t>
            </a:r>
            <a:endParaRPr lang="en-US" dirty="0" smtClean="0"/>
          </a:p>
          <a:p>
            <a:r>
              <a:rPr lang="en-US" dirty="0" smtClean="0"/>
              <a:t>Switch - </a:t>
            </a:r>
            <a:r>
              <a:rPr lang="ru-RU" dirty="0" smtClean="0"/>
              <a:t>Переключатель</a:t>
            </a:r>
          </a:p>
          <a:p>
            <a:r>
              <a:rPr lang="en-US" dirty="0" smtClean="0"/>
              <a:t>Property </a:t>
            </a:r>
            <a:r>
              <a:rPr lang="en-150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Свойство</a:t>
            </a:r>
          </a:p>
          <a:p>
            <a:r>
              <a:rPr lang="en-US" dirty="0" err="1" smtClean="0"/>
              <a:t>DataEntry</a:t>
            </a:r>
            <a:r>
              <a:rPr lang="en-US" dirty="0" smtClean="0"/>
              <a:t> - </a:t>
            </a:r>
            <a:r>
              <a:rPr lang="ru-RU" dirty="0" smtClean="0"/>
              <a:t>Данные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База данных</a:t>
            </a:r>
            <a:endParaRPr lang="ru-RU" dirty="0"/>
          </a:p>
        </p:txBody>
      </p:sp>
      <p:pic>
        <p:nvPicPr>
          <p:cNvPr id="2050" name="Picture 2" descr="PlantUML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5" y="873663"/>
            <a:ext cx="4991100" cy="542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02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838200" y="1202816"/>
            <a:ext cx="4666673" cy="4974147"/>
          </a:xfrm>
        </p:spPr>
        <p:txBody>
          <a:bodyPr>
            <a:normAutofit/>
          </a:bodyPr>
          <a:lstStyle/>
          <a:p>
            <a:r>
              <a:rPr lang="ru-RU" dirty="0"/>
              <a:t>М</a:t>
            </a:r>
            <a:r>
              <a:rPr lang="ru-RU" dirty="0" smtClean="0"/>
              <a:t>ного </a:t>
            </a:r>
            <a:r>
              <a:rPr lang="ru-RU" dirty="0"/>
              <a:t>где используется отображения списками, ибо данные динамические, а именно </a:t>
            </a:r>
            <a:r>
              <a:rPr lang="en-US" dirty="0"/>
              <a:t>Recycle </a:t>
            </a:r>
            <a:r>
              <a:rPr lang="en-US" dirty="0" smtClean="0"/>
              <a:t>View</a:t>
            </a:r>
            <a:endParaRPr lang="ru-RU" dirty="0" smtClean="0"/>
          </a:p>
          <a:p>
            <a:r>
              <a:rPr lang="ru-RU" dirty="0" smtClean="0"/>
              <a:t>Была </a:t>
            </a:r>
            <a:r>
              <a:rPr lang="ru-RU" dirty="0"/>
              <a:t>сгенерирована </a:t>
            </a:r>
            <a:r>
              <a:rPr lang="ru-RU" dirty="0" smtClean="0"/>
              <a:t>тема</a:t>
            </a:r>
            <a:r>
              <a:rPr lang="ru-RU" dirty="0"/>
              <a:t>, со своим основным цветом оттенком зеленого, как бы обозначающая то для чего оно </a:t>
            </a:r>
            <a:r>
              <a:rPr lang="ru-RU" dirty="0" smtClean="0"/>
              <a:t>надо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Пользовательский интерфейс</a:t>
            </a:r>
            <a:endParaRPr lang="ru-RU" dirty="0"/>
          </a:p>
        </p:txBody>
      </p:sp>
      <p:pic>
        <p:nvPicPr>
          <p:cNvPr id="5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724492" y="990380"/>
            <a:ext cx="2844532" cy="4634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36660" y="5706031"/>
            <a:ext cx="263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00497A"/>
                </a:solidFill>
              </a:rPr>
              <a:t>Главный</a:t>
            </a:r>
            <a:r>
              <a:rPr lang="ru-RU" b="1" dirty="0" smtClean="0"/>
              <a:t> </a:t>
            </a:r>
            <a:r>
              <a:rPr lang="ru-RU" b="1" dirty="0">
                <a:solidFill>
                  <a:srgbClr val="00497A"/>
                </a:solidFill>
              </a:rPr>
              <a:t>экран</a:t>
            </a:r>
            <a:endParaRPr lang="en-US" b="1" dirty="0">
              <a:solidFill>
                <a:srgbClr val="0049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56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1522" t="5369" b="4910"/>
          <a:stretch/>
        </p:blipFill>
        <p:spPr>
          <a:xfrm>
            <a:off x="4156363" y="2835564"/>
            <a:ext cx="3940165" cy="171796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Диалог ожидания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554126"/>
            <a:ext cx="2708564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497A"/>
                </a:solidFill>
              </a:rPr>
              <a:t>Для ожидания используются диалоговые окна с отсутствием возможности </a:t>
            </a:r>
            <a:r>
              <a:rPr lang="ru-RU" dirty="0" smtClean="0">
                <a:solidFill>
                  <a:srgbClr val="00497A"/>
                </a:solidFill>
              </a:rPr>
              <a:t>их </a:t>
            </a:r>
            <a:r>
              <a:rPr lang="ru-RU" dirty="0">
                <a:solidFill>
                  <a:srgbClr val="00497A"/>
                </a:solidFill>
              </a:rPr>
              <a:t>закрыть</a:t>
            </a:r>
          </a:p>
        </p:txBody>
      </p:sp>
    </p:spTree>
    <p:extLst>
      <p:ext uri="{BB962C8B-B14F-4D97-AF65-F5344CB8AC3E}">
        <p14:creationId xmlns:p14="http://schemas.microsoft.com/office/powerpoint/2010/main" val="656305332"/>
      </p:ext>
    </p:extLst>
  </p:cSld>
  <p:clrMapOvr>
    <a:masterClrMapping/>
  </p:clrMapOvr>
</p:sld>
</file>

<file path=ppt/theme/theme1.xml><?xml version="1.0" encoding="utf-8"?>
<a:theme xmlns:a="http://schemas.openxmlformats.org/drawingml/2006/main" name="samsung">
  <a:themeElements>
    <a:clrScheme name="Фиолетовый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Тонкие сплошные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msung" id="{644AADA0-8B74-4D1E-9F6A-0171AB8D174B}" vid="{C54C2570-6AD9-4D62-9652-0514D8DE518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samsung</Template>
  <TotalTime>0</TotalTime>
  <Words>381</Words>
  <Application>Microsoft Office PowerPoint</Application>
  <PresentationFormat>Widescreen</PresentationFormat>
  <Paragraphs>60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SamsungOne 450C</vt:lpstr>
      <vt:lpstr>SamsungOne 800C</vt:lpstr>
      <vt:lpstr>samsung</vt:lpstr>
      <vt:lpstr>Мобильное приложение для управления умными теплицами</vt:lpstr>
      <vt:lpstr>Умная теплица IoT</vt:lpstr>
      <vt:lpstr>Обоснование необходимости мобильного приложения</vt:lpstr>
      <vt:lpstr>Цель</vt:lpstr>
      <vt:lpstr>Задачи работы</vt:lpstr>
      <vt:lpstr>Инструменты и библиотеки</vt:lpstr>
      <vt:lpstr>База данных</vt:lpstr>
      <vt:lpstr>Пользовательский интерфейс</vt:lpstr>
      <vt:lpstr>Диалог ожидания</vt:lpstr>
      <vt:lpstr>Список сенсоров</vt:lpstr>
      <vt:lpstr>Отображение данных графиком</vt:lpstr>
      <vt:lpstr>Демонстрация работы</vt:lpstr>
      <vt:lpstr>Дальнейшие доработки и перспективы</vt:lpstr>
      <vt:lpstr>Мобильное приложение для управления умными теплицами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Мобильное приложение для управления умными теплицами</dc:title>
  <dc:creator>Roma</dc:creator>
  <cp:lastModifiedBy>Roma</cp:lastModifiedBy>
  <cp:revision>26</cp:revision>
  <dcterms:created xsi:type="dcterms:W3CDTF">2024-06-20T09:18:18Z</dcterms:created>
  <dcterms:modified xsi:type="dcterms:W3CDTF">2024-06-25T14:22:19Z</dcterms:modified>
</cp:coreProperties>
</file>